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3"/>
    <p:sldId id="264" r:id="rId4"/>
    <p:sldId id="265" r:id="rId5"/>
    <p:sldId id="272" r:id="rId6"/>
    <p:sldId id="274" r:id="rId7"/>
    <p:sldId id="275" r:id="rId8"/>
    <p:sldId id="273" r:id="rId9"/>
    <p:sldId id="269" r:id="rId10"/>
    <p:sldId id="276" r:id="rId11"/>
    <p:sldId id="305" r:id="rId12"/>
    <p:sldId id="277" r:id="rId13"/>
    <p:sldId id="284" r:id="rId14"/>
    <p:sldId id="304" r:id="rId15"/>
    <p:sldId id="285" r:id="rId16"/>
    <p:sldId id="287" r:id="rId17"/>
    <p:sldId id="306" r:id="rId18"/>
    <p:sldId id="288" r:id="rId19"/>
    <p:sldId id="289" r:id="rId20"/>
    <p:sldId id="291" r:id="rId21"/>
    <p:sldId id="293" r:id="rId22"/>
    <p:sldId id="294" r:id="rId23"/>
    <p:sldId id="295" r:id="rId24"/>
    <p:sldId id="297" r:id="rId25"/>
    <p:sldId id="298" r:id="rId26"/>
    <p:sldId id="299" r:id="rId27"/>
    <p:sldId id="300" r:id="rId28"/>
    <p:sldId id="301" r:id="rId29"/>
    <p:sldId id="302" r:id="rId30"/>
    <p:sldId id="30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9855" y="445770"/>
            <a:ext cx="8883015" cy="1616710"/>
          </a:xfrm>
        </p:spPr>
        <p:txBody>
          <a:bodyPr>
            <a:normAutofit fontScale="90000"/>
          </a:bodyPr>
          <a:p>
            <a:r>
              <a:rPr lang="en-US" altLang="zh-CN" b="1">
                <a:latin typeface="Times New Roman" panose="02020603050405020304" charset="0"/>
              </a:rPr>
              <a:t>The hippocampus as a predictive map</a:t>
            </a:r>
            <a:endParaRPr lang="en-US" altLang="zh-CN" b="1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10600" y="6097270"/>
            <a:ext cx="3277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    </a:t>
            </a:r>
            <a:r>
              <a:rPr lang="en-US" altLang="zh-CN" b="1">
                <a:latin typeface="Times New Roman" panose="02020603050405020304" charset="0"/>
              </a:rPr>
              <a:t>  Nove 11, 2017</a:t>
            </a:r>
            <a:endParaRPr lang="en-US" altLang="zh-CN" b="1">
              <a:latin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2820" y="3354070"/>
            <a:ext cx="3180080" cy="1605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35" y="3354070"/>
            <a:ext cx="3180715" cy="16059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68575" y="5370195"/>
            <a:ext cx="1776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</a:rPr>
              <a:t>   Qiang Lee</a:t>
            </a:r>
            <a:endParaRPr lang="en-US" altLang="zh-CN" sz="2400" b="1">
              <a:latin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22900" y="5416550"/>
            <a:ext cx="606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</a:rPr>
              <a:t>Institute of Biophysics， Chinese Academy of Sciences</a:t>
            </a:r>
            <a:endParaRPr lang="en-US" altLang="zh-CN" b="1">
              <a:latin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72360" y="2209800"/>
            <a:ext cx="8009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/>
              <a:t>Kimberly L Stachenfeld, Matthew M Botvinick &amp; Samuel J Gershman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339090"/>
            <a:ext cx="6875145" cy="4373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320" y="1948815"/>
            <a:ext cx="6912610" cy="4411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405" y="309880"/>
            <a:ext cx="6473190" cy="62382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92675" y="6452235"/>
            <a:ext cx="7261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Kimberly L Stachenfeld et al. (2017) Nature Neuroscience.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72680" y="3503930"/>
            <a:ext cx="46805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Times New Roman" panose="02020603050405020304" charset="0"/>
              </a:rPr>
              <a:t>The hippocampus as a predictive map</a:t>
            </a:r>
            <a:endParaRPr lang="zh-CN" altLang="en-US" sz="2800" b="1"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0600" y="3503930"/>
            <a:ext cx="408495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Times New Roman" panose="02020603050405020304" charset="0"/>
              </a:rPr>
              <a:t>The hippocampus as a </a:t>
            </a:r>
            <a:r>
              <a:rPr lang="en-US" altLang="zh-CN" sz="2800" b="1">
                <a:latin typeface="Times New Roman" panose="02020603050405020304" charset="0"/>
              </a:rPr>
              <a:t>cogni</a:t>
            </a:r>
            <a:r>
              <a:rPr lang="zh-CN" altLang="en-US" sz="2800" b="1">
                <a:latin typeface="Times New Roman" panose="02020603050405020304" charset="0"/>
              </a:rPr>
              <a:t>tive map</a:t>
            </a:r>
            <a:endParaRPr lang="zh-CN" altLang="en-US" sz="2800" b="1"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2595" y="542925"/>
            <a:ext cx="6914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View: the function of Hippocampus </a:t>
            </a:r>
            <a:endParaRPr lang="en-US" altLang="zh-CN" sz="3200" b="1">
              <a:latin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25" y="2761615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19300" y="2459990"/>
            <a:ext cx="8474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</a:rPr>
              <a:t>Reinforcement Learning (RL) model</a:t>
            </a:r>
            <a:endParaRPr lang="en-US" altLang="zh-CN" sz="6000" b="1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9495" y="4621530"/>
            <a:ext cx="6883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" panose="02020603050405020304" charset="0"/>
              </a:rPr>
              <a:t>Simulating the function of Hippocampus</a:t>
            </a:r>
            <a:endParaRPr lang="en-US" altLang="zh-CN" sz="32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1623060"/>
            <a:ext cx="8958580" cy="4425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9910" y="414655"/>
            <a:ext cx="6393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latin typeface="Times New Roman" panose="02020603050405020304" charset="0"/>
              </a:rPr>
              <a:t>The successor representation</a:t>
            </a:r>
            <a:endParaRPr lang="en-US" altLang="zh-CN" sz="3600" b="1"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31250" y="6177915"/>
            <a:ext cx="3239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Internet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2770" y="659130"/>
            <a:ext cx="64833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latin typeface="Times New Roman" panose="02020603050405020304" charset="0"/>
              </a:rPr>
              <a:t>The successor representation</a:t>
            </a:r>
            <a:endParaRPr lang="zh-CN" altLang="en-US" sz="3200" b="1"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29555" y="6010275"/>
            <a:ext cx="6724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charset="0"/>
              </a:rPr>
              <a:t>S: current state, S': future state, gamma: discount factor[0,1]</a:t>
            </a:r>
            <a:endParaRPr lang="en-US" altLang="zh-CN" sz="2000">
              <a:latin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84265" y="2109470"/>
            <a:ext cx="41916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V(s):</a:t>
            </a:r>
            <a:r>
              <a:rPr lang="zh-CN" altLang="en-US" sz="2000">
                <a:latin typeface="Times New Roman" panose="02020603050405020304" charset="0"/>
              </a:rPr>
              <a:t>value functions in spatial RL</a:t>
            </a:r>
            <a:endParaRPr lang="zh-CN" altLang="en-US" sz="2000">
              <a:latin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5" y="1735455"/>
            <a:ext cx="3529330" cy="11461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3116580"/>
            <a:ext cx="3794125" cy="9385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030" y="4304030"/>
            <a:ext cx="2376805" cy="11201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870" y="5631815"/>
            <a:ext cx="3829685" cy="11550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095" y="3462655"/>
            <a:ext cx="3101975" cy="95631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>
            <a:off x="4940300" y="2647950"/>
            <a:ext cx="1682750" cy="1254760"/>
          </a:xfrm>
          <a:prstGeom prst="curvedConnector3">
            <a:avLst>
              <a:gd name="adj1" fmla="val 500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920" y="4719955"/>
            <a:ext cx="3903980" cy="1095375"/>
          </a:xfrm>
          <a:prstGeom prst="rect">
            <a:avLst/>
          </a:prstGeom>
        </p:spPr>
      </p:pic>
      <p:cxnSp>
        <p:nvCxnSpPr>
          <p:cNvPr id="21" name="曲线连接符 20"/>
          <p:cNvCxnSpPr/>
          <p:nvPr/>
        </p:nvCxnSpPr>
        <p:spPr>
          <a:xfrm rot="10800000" flipV="1">
            <a:off x="7433310" y="4055110"/>
            <a:ext cx="1269365" cy="641985"/>
          </a:xfrm>
          <a:prstGeom prst="curvedConnector3">
            <a:avLst>
              <a:gd name="adj1" fmla="val 499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2461895" y="2556510"/>
            <a:ext cx="15875" cy="657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2446020" y="3761105"/>
            <a:ext cx="15875" cy="657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2430145" y="5157470"/>
            <a:ext cx="15875" cy="657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/>
          <p:cNvCxnSpPr/>
          <p:nvPr/>
        </p:nvCxnSpPr>
        <p:spPr>
          <a:xfrm flipV="1">
            <a:off x="2798445" y="4147185"/>
            <a:ext cx="4268470" cy="1820545"/>
          </a:xfrm>
          <a:prstGeom prst="curvedConnector3">
            <a:avLst>
              <a:gd name="adj1" fmla="val 500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" y="2128520"/>
            <a:ext cx="10934700" cy="1158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5805" y="3794760"/>
            <a:ext cx="78473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Times New Roman" panose="02020603050405020304" charset="0"/>
              </a:rPr>
              <a:t>M(s,s`) = 1 if s = s`, and M(s,s`) = 0 if s ≠s` </a:t>
            </a:r>
            <a:endParaRPr lang="zh-CN" altLang="en-US" sz="28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" y="56515"/>
            <a:ext cx="6667500" cy="3342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" y="3594735"/>
            <a:ext cx="6739890" cy="3201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560" y="1627505"/>
            <a:ext cx="4759960" cy="2244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560" y="3792855"/>
            <a:ext cx="4827905" cy="24142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" y="2115820"/>
            <a:ext cx="5952490" cy="2901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70" y="1938020"/>
            <a:ext cx="5946140" cy="47199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6245" y="542925"/>
            <a:ext cx="82607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zh-CN" altLang="en-US" sz="3200" b="1">
                <a:latin typeface="Times New Roman" panose="02020603050405020304" charset="0"/>
              </a:rPr>
              <a:t>Grid-world representation of Tolman’s tasks. </a:t>
            </a:r>
            <a:endParaRPr lang="zh-CN" altLang="en-US" sz="3200" b="1"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585" y="5829935"/>
            <a:ext cx="5263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EM.(2016). bioRxiv.doi: http://dx.doi.org/10.1101/083857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75895"/>
            <a:ext cx="5814060" cy="3058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55" y="3064510"/>
            <a:ext cx="6358890" cy="3457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6065" y="6323330"/>
            <a:ext cx="71913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Reproduced from Kimberly L Stachenfeld et al. (2017) Nature Neuroscience.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660" y="1367790"/>
            <a:ext cx="5714365" cy="5224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859280"/>
            <a:ext cx="5234940" cy="37979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68083"/>
            <a:ext cx="9144000" cy="2387600"/>
          </a:xfrm>
        </p:spPr>
        <p:txBody>
          <a:bodyPr/>
          <a:p>
            <a:r>
              <a:rPr lang="en-US" altLang="zh-CN" b="1">
                <a:latin typeface="Times New Roman" panose="02020603050405020304" charset="0"/>
              </a:rPr>
              <a:t>Background</a:t>
            </a:r>
            <a:endParaRPr lang="en-US" altLang="zh-CN" b="1">
              <a:latin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1130300"/>
            <a:ext cx="8371840" cy="4924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110" y="2879090"/>
            <a:ext cx="824230" cy="10998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5" y="431165"/>
            <a:ext cx="9443720" cy="5995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2025" y="6334760"/>
            <a:ext cx="731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 Kimberly L Stachenfeld et al.(2017). Nature Neuroscience  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" y="598170"/>
            <a:ext cx="8660130" cy="45662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035" y="5325110"/>
            <a:ext cx="113518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" panose="02020603050405020304" charset="0"/>
              </a:rPr>
              <a:t>Conclusion:  we argue that entorhinal grid cells encode a low-dimensionality basis set for the predictive</a:t>
            </a:r>
            <a:endParaRPr lang="en-US" altLang="zh-CN" sz="2000" b="1">
              <a:latin typeface="Times New Roman" panose="02020603050405020304" charset="0"/>
            </a:endParaRPr>
          </a:p>
          <a:p>
            <a:r>
              <a:rPr lang="en-US" altLang="zh-CN" sz="2000" b="1">
                <a:latin typeface="Times New Roman" panose="02020603050405020304" charset="0"/>
              </a:rPr>
              <a:t>representation, useful for suppressing noise in predictions and extracting multiscale structure for hierarchical planning. </a:t>
            </a:r>
            <a:endParaRPr lang="en-US" altLang="zh-CN" sz="2000" b="1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2010" y="2350770"/>
            <a:ext cx="106902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</a:rPr>
              <a:t>Neuroscience and Deep learning (AI)</a:t>
            </a:r>
            <a:endParaRPr lang="en-US" altLang="zh-CN" sz="6000" b="1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2285" y="468630"/>
            <a:ext cx="75952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Times New Roman" panose="02020603050405020304" charset="0"/>
              </a:rPr>
              <a:t>Deep Successor Reinforcement Learning</a:t>
            </a:r>
            <a:endParaRPr lang="zh-CN" altLang="en-US" sz="3200"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365" y="1494155"/>
            <a:ext cx="7063740" cy="4324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82565" y="5450840"/>
            <a:ext cx="2429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</a:rPr>
              <a:t>Model Architecture</a:t>
            </a:r>
            <a:endParaRPr lang="en-US" altLang="zh-CN"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03770" y="6229985"/>
            <a:ext cx="421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arXiv.org:1606.02396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5" y="2109470"/>
            <a:ext cx="3341370" cy="33413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3675" y="542925"/>
            <a:ext cx="89795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Times New Roman" panose="02020603050405020304" charset="0"/>
              </a:rPr>
              <a:t>Playing Atari with Deep Reinforcement Learning</a:t>
            </a:r>
            <a:endParaRPr lang="zh-CN" altLang="en-US" sz="3200">
              <a:latin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1348740"/>
            <a:ext cx="10066655" cy="1809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20" y="3045460"/>
            <a:ext cx="5053330" cy="3043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210" y="3045460"/>
            <a:ext cx="4049395" cy="30435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635635" y="5803900"/>
            <a:ext cx="112287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Times New Roman" panose="02020603050405020304" charset="0"/>
              </a:rPr>
              <a:t>for their discoveries of cells that constitute a positioning  system in the brain</a:t>
            </a:r>
            <a:endParaRPr lang="zh-CN" altLang="en-US" sz="2800">
              <a:latin typeface="Times New Roman" panose="0202060305040502030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8270" y="1085850"/>
            <a:ext cx="11906885" cy="4141470"/>
            <a:chOff x="285" y="1109"/>
            <a:chExt cx="18751" cy="652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28" y="1110"/>
              <a:ext cx="3684" cy="5214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85" y="6325"/>
              <a:ext cx="6571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600">
                  <a:latin typeface="Times New Roman" panose="02020603050405020304" charset="0"/>
                </a:rPr>
                <a:t>John O'Keefe</a:t>
              </a:r>
              <a:endParaRPr lang="zh-CN" altLang="en-US" sz="1600">
                <a:latin typeface="Times New Roman" panose="02020603050405020304" charset="0"/>
              </a:endParaRPr>
            </a:p>
            <a:p>
              <a:endParaRPr lang="zh-CN" altLang="en-US" sz="1600">
                <a:latin typeface="Times New Roman" panose="02020603050405020304" charset="0"/>
              </a:endParaRPr>
            </a:p>
            <a:p>
              <a:r>
                <a:rPr lang="zh-CN" altLang="en-US" sz="1600">
                  <a:latin typeface="Times New Roman" panose="02020603050405020304" charset="0"/>
                </a:rPr>
                <a:t>Born: 18 November 1939, New York, NY, USA</a:t>
              </a:r>
              <a:endParaRPr lang="zh-CN" altLang="en-US" sz="1600">
                <a:latin typeface="Times New Roman" panose="02020603050405020304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" y="1111"/>
              <a:ext cx="3683" cy="5214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6413" y="6323"/>
              <a:ext cx="7024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600">
                  <a:latin typeface="Times New Roman" panose="02020603050405020304" charset="0"/>
                </a:rPr>
                <a:t>May-Britt Moser</a:t>
              </a:r>
              <a:endParaRPr lang="zh-CN" altLang="en-US" sz="1600">
                <a:latin typeface="Times New Roman" panose="02020603050405020304" charset="0"/>
              </a:endParaRPr>
            </a:p>
            <a:p>
              <a:endParaRPr lang="zh-CN" altLang="en-US" sz="1600">
                <a:latin typeface="Times New Roman" panose="02020603050405020304" charset="0"/>
              </a:endParaRPr>
            </a:p>
            <a:p>
              <a:r>
                <a:rPr lang="zh-CN" altLang="en-US" sz="1600">
                  <a:latin typeface="Times New Roman" panose="02020603050405020304" charset="0"/>
                </a:rPr>
                <a:t>       Born: 4 January 1963, Fosnavåg, Norway</a:t>
              </a:r>
              <a:endParaRPr lang="zh-CN" altLang="en-US" sz="1600">
                <a:latin typeface="Times New Roman" panose="02020603050405020304" charset="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22" y="1109"/>
              <a:ext cx="3683" cy="521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2160" y="6325"/>
              <a:ext cx="6876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</a:rPr>
                <a:t> </a:t>
              </a:r>
              <a:r>
                <a:rPr lang="zh-CN" altLang="en-US" sz="1600">
                  <a:latin typeface="Times New Roman" panose="02020603050405020304" charset="0"/>
                </a:rPr>
                <a:t>Edvard I. Moser</a:t>
              </a:r>
              <a:endParaRPr lang="zh-CN" altLang="en-US" sz="1600">
                <a:latin typeface="Times New Roman" panose="02020603050405020304" charset="0"/>
              </a:endParaRPr>
            </a:p>
            <a:p>
              <a:endParaRPr lang="zh-CN" altLang="en-US" sz="1600">
                <a:latin typeface="Times New Roman" panose="02020603050405020304" charset="0"/>
              </a:endParaRPr>
            </a:p>
            <a:p>
              <a:r>
                <a:rPr lang="zh-CN" altLang="en-US" sz="1600">
                  <a:latin typeface="Times New Roman" panose="02020603050405020304" charset="0"/>
                </a:rPr>
                <a:t>              Born: 27 April 1962, Ålesund, Norway</a:t>
              </a:r>
              <a:endParaRPr lang="zh-CN" altLang="en-US" sz="1600">
                <a:latin typeface="Times New Roman" panose="020206030504050203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714625" y="282575"/>
            <a:ext cx="76739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Times New Roman" panose="02020603050405020304" charset="0"/>
              </a:rPr>
              <a:t> </a:t>
            </a:r>
            <a:r>
              <a:rPr lang="zh-CN" altLang="en-US" sz="2800" b="1">
                <a:latin typeface="Times New Roman" panose="02020603050405020304" charset="0"/>
              </a:rPr>
              <a:t>The Nobel Prize in Physiology or Medicine 2014</a:t>
            </a:r>
            <a:endParaRPr lang="zh-CN" altLang="en-US" sz="2800" b="1">
              <a:latin typeface="Times New Roman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rcRect l="2229" t="2428" r="56275" b="13089"/>
          <a:stretch>
            <a:fillRect/>
          </a:stretch>
        </p:blipFill>
        <p:spPr>
          <a:xfrm>
            <a:off x="1612265" y="28575"/>
            <a:ext cx="1102360" cy="1029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3540" y="297180"/>
            <a:ext cx="92595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The Circuits of Hippocampus and entorhinal cortex in memory and learning</a:t>
            </a:r>
            <a:endParaRPr lang="en-US" altLang="zh-CN" sz="3200" b="1">
              <a:latin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25" y="1783715"/>
            <a:ext cx="6875780" cy="36055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950" y="5581015"/>
            <a:ext cx="639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</a:rPr>
              <a:t>EC-Entorhinal Cortex         DG-Dentate Gyrus</a:t>
            </a:r>
            <a:endParaRPr lang="en-US" altLang="zh-CN" b="1">
              <a:latin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0365" y="5799455"/>
            <a:ext cx="48647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Neuro Circuits and Memoey Lab</a:t>
            </a:r>
            <a:endParaRPr lang="en-US" altLang="zh-CN"/>
          </a:p>
          <a:p>
            <a:r>
              <a:rPr lang="en-US" altLang="zh-CN"/>
              <a:t>http://</a:t>
            </a:r>
            <a:r>
              <a:rPr lang="en-US" altLang="zh-CN">
                <a:latin typeface="Times New Roman" panose="02020603050405020304" charset="0"/>
              </a:rPr>
              <a:t>neural circuits</a:t>
            </a:r>
            <a:r>
              <a:rPr lang="en-US" altLang="zh-CN"/>
              <a:t>.uwm.edu/neural-circuits-of-the-hippocampus/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8315" y="512445"/>
            <a:ext cx="6409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latin typeface="Times New Roman" panose="02020603050405020304" charset="0"/>
              </a:rPr>
              <a:t>Grid Cell and Place Cell</a:t>
            </a:r>
            <a:endParaRPr lang="en-US" altLang="zh-CN" sz="3600" b="1">
              <a:latin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75" y="1275715"/>
            <a:ext cx="3495040" cy="2666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55" y="3668395"/>
            <a:ext cx="5485765" cy="27997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210" y="1275715"/>
            <a:ext cx="2200275" cy="2333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870" y="1386840"/>
            <a:ext cx="2171700" cy="22288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3900" y="6099810"/>
            <a:ext cx="4441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Internet.</a:t>
            </a:r>
            <a:endParaRPr lang="en-US" altLang="zh-CN"/>
          </a:p>
        </p:txBody>
      </p:sp>
    </p:spTree>
  </p:cSld>
  <p:clrMapOvr>
    <a:masterClrMapping/>
  </p:clrMapOvr>
  <p:transition>
    <p:blinds/>
    <p:sndAc>
      <p:endSnd/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" y="248285"/>
            <a:ext cx="6723380" cy="28581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570" y="358775"/>
            <a:ext cx="3951605" cy="2637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025" y="2839720"/>
            <a:ext cx="4017010" cy="3615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5" y="3106420"/>
            <a:ext cx="8048625" cy="3504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76470" y="6455410"/>
            <a:ext cx="7236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Reproduced from Kimberly L Stachenfeld et al. (2017) Nature Neuroscience.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ransition>
    <p:blinds dir="vert"/>
    <p:sndAc>
      <p:endSnd/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402715"/>
            <a:ext cx="9639935" cy="4801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0545" y="429895"/>
            <a:ext cx="3916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Human and Rat </a:t>
            </a:r>
            <a:endParaRPr lang="en-US" altLang="zh-CN" sz="3200" b="1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16190" y="6395720"/>
            <a:ext cx="428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   Reproduced from Internet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05" y="1489710"/>
            <a:ext cx="3552190" cy="47536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8315" y="512445"/>
            <a:ext cx="7817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en-US" altLang="zh-CN" sz="3600" b="1">
                <a:latin typeface="Times New Roman" panose="02020603050405020304" charset="0"/>
              </a:rPr>
              <a:t>Transformation of neural codes</a:t>
            </a:r>
            <a:endParaRPr lang="en-US" altLang="zh-CN" sz="3600" b="1">
              <a:latin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55" y="1494155"/>
            <a:ext cx="4500880" cy="47491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03520" y="6381115"/>
            <a:ext cx="6661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Reproduced  from </a:t>
            </a:r>
            <a:r>
              <a:rPr lang="zh-CN" altLang="en-US"/>
              <a:t>Solstad et al. (2006). Hippocampus 16:1026-1031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8315" y="512445"/>
            <a:ext cx="7817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en-US" altLang="zh-CN" sz="3600" b="1">
                <a:latin typeface="Times New Roman" panose="02020603050405020304" charset="0"/>
              </a:rPr>
              <a:t>Transformation of neural codes</a:t>
            </a:r>
            <a:endParaRPr lang="en-US" altLang="zh-CN" sz="3600" b="1">
              <a:latin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60" y="1781810"/>
            <a:ext cx="9580880" cy="4270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13555" y="3168015"/>
            <a:ext cx="6073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FF0000"/>
                </a:solidFill>
                <a:latin typeface="Times New Roman" panose="02020603050405020304" charset="0"/>
              </a:rPr>
              <a:t>YES</a:t>
            </a:r>
            <a:endParaRPr lang="en-US" altLang="zh-CN" sz="600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2205</Words>
  <Application>WPS 演示</Application>
  <PresentationFormat>宽屏</PresentationFormat>
  <Paragraphs>99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</vt:lpstr>
      <vt:lpstr>宋体</vt:lpstr>
      <vt:lpstr>Wingdings</vt:lpstr>
      <vt:lpstr>Times New Roman</vt:lpstr>
      <vt:lpstr>微软雅黑</vt:lpstr>
      <vt:lpstr/>
      <vt:lpstr>Arial Unicode MS</vt:lpstr>
      <vt:lpstr>Calibri Light</vt:lpstr>
      <vt:lpstr>Calibri</vt:lpstr>
      <vt:lpstr>Segoe Print</vt:lpstr>
      <vt:lpstr>仿宋</vt:lpstr>
      <vt:lpstr>华文宋体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liqiang</cp:lastModifiedBy>
  <cp:revision>43</cp:revision>
  <dcterms:created xsi:type="dcterms:W3CDTF">2015-05-05T08:02:00Z</dcterms:created>
  <dcterms:modified xsi:type="dcterms:W3CDTF">2017-11-11T11:58:32Z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